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Cabin" panose="020B0604020202020204" charset="0"/>
      <p:regular r:id="rId13"/>
    </p:embeddedFont>
    <p:embeddedFont>
      <p:font typeface="Cabin Bold" panose="020B0604020202020204" charset="0"/>
      <p:regular r:id="rId14"/>
    </p:embeddedFont>
    <p:embeddedFont>
      <p:font typeface="EB Garamond" panose="00000500000000000000" pitchFamily="2" charset="0"/>
      <p:regular r:id="rId15"/>
    </p:embeddedFont>
    <p:embeddedFont>
      <p:font typeface="Public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3194" y="350245"/>
            <a:ext cx="17781612" cy="9586511"/>
            <a:chOff x="0" y="0"/>
            <a:chExt cx="4683223" cy="25248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3223" cy="2524842"/>
            </a:xfrm>
            <a:custGeom>
              <a:avLst/>
              <a:gdLst/>
              <a:ahLst/>
              <a:cxnLst/>
              <a:rect l="l" t="t" r="r" b="b"/>
              <a:pathLst>
                <a:path w="4683223" h="2524842">
                  <a:moveTo>
                    <a:pt x="0" y="0"/>
                  </a:moveTo>
                  <a:lnTo>
                    <a:pt x="4683223" y="0"/>
                  </a:lnTo>
                  <a:lnTo>
                    <a:pt x="4683223" y="2524842"/>
                  </a:lnTo>
                  <a:lnTo>
                    <a:pt x="0" y="2524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75935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83223" cy="2562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3194" y="253194"/>
            <a:ext cx="17781612" cy="9780612"/>
            <a:chOff x="0" y="0"/>
            <a:chExt cx="4683223" cy="2575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3223" cy="2575964"/>
            </a:xfrm>
            <a:custGeom>
              <a:avLst/>
              <a:gdLst/>
              <a:ahLst/>
              <a:cxnLst/>
              <a:rect l="l" t="t" r="r" b="b"/>
              <a:pathLst>
                <a:path w="4683223" h="2575964">
                  <a:moveTo>
                    <a:pt x="0" y="0"/>
                  </a:moveTo>
                  <a:lnTo>
                    <a:pt x="4683223" y="0"/>
                  </a:lnTo>
                  <a:lnTo>
                    <a:pt x="4683223" y="2575964"/>
                  </a:lnTo>
                  <a:lnTo>
                    <a:pt x="0" y="25759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75935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683223" cy="2614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2704942"/>
            <a:ext cx="16230600" cy="450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719"/>
              </a:lnSpc>
            </a:pPr>
            <a:r>
              <a:rPr lang="en-US" sz="15016">
                <a:solidFill>
                  <a:srgbClr val="775935"/>
                </a:solidFill>
                <a:latin typeface="EB Garamond"/>
                <a:ea typeface="EB Garamond"/>
                <a:cs typeface="EB Garamond"/>
                <a:sym typeface="EB Garamond"/>
              </a:rPr>
              <a:t>Package Delivery Optimization </a:t>
            </a:r>
          </a:p>
        </p:txBody>
      </p:sp>
      <p:sp>
        <p:nvSpPr>
          <p:cNvPr id="10" name="Freeform 10"/>
          <p:cNvSpPr/>
          <p:nvPr/>
        </p:nvSpPr>
        <p:spPr>
          <a:xfrm>
            <a:off x="480943" y="533252"/>
            <a:ext cx="5619322" cy="2547426"/>
          </a:xfrm>
          <a:custGeom>
            <a:avLst/>
            <a:gdLst/>
            <a:ahLst/>
            <a:cxnLst/>
            <a:rect l="l" t="t" r="r" b="b"/>
            <a:pathLst>
              <a:path w="5619322" h="2547426">
                <a:moveTo>
                  <a:pt x="0" y="0"/>
                </a:moveTo>
                <a:lnTo>
                  <a:pt x="5619321" y="0"/>
                </a:lnTo>
                <a:lnTo>
                  <a:pt x="5619321" y="2547426"/>
                </a:lnTo>
                <a:lnTo>
                  <a:pt x="0" y="254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22786" y="6577485"/>
            <a:ext cx="14681880" cy="153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7"/>
              </a:lnSpc>
            </a:pPr>
            <a:endParaRPr/>
          </a:p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4462" b="1" spc="374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-JIYA PATEL 24ITK035 CSE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14109" y="8029995"/>
            <a:ext cx="13520697" cy="237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46"/>
              </a:lnSpc>
            </a:pPr>
            <a:r>
              <a:rPr lang="en-US" sz="4533" b="1" spc="38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 - ADITYA JAIN 24ITK058 CSE+MBA </a:t>
            </a:r>
          </a:p>
          <a:p>
            <a:pPr algn="r">
              <a:lnSpc>
                <a:spcPts val="6346"/>
              </a:lnSpc>
            </a:pPr>
            <a:r>
              <a:rPr lang="en-US" sz="4533" b="1" spc="38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SEM1 </a:t>
            </a:r>
          </a:p>
          <a:p>
            <a:pPr algn="ctr">
              <a:lnSpc>
                <a:spcPts val="6346"/>
              </a:lnSpc>
              <a:spcBef>
                <a:spcPct val="0"/>
              </a:spcBef>
            </a:pPr>
            <a:r>
              <a:rPr lang="en-US" sz="4533" b="1" spc="38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2026" y="1862346"/>
            <a:ext cx="13343948" cy="7395954"/>
          </a:xfrm>
          <a:custGeom>
            <a:avLst/>
            <a:gdLst/>
            <a:ahLst/>
            <a:cxnLst/>
            <a:rect l="l" t="t" r="r" b="b"/>
            <a:pathLst>
              <a:path w="13343948" h="7395954">
                <a:moveTo>
                  <a:pt x="0" y="0"/>
                </a:moveTo>
                <a:lnTo>
                  <a:pt x="13343948" y="0"/>
                </a:lnTo>
                <a:lnTo>
                  <a:pt x="13343948" y="7395954"/>
                </a:lnTo>
                <a:lnTo>
                  <a:pt x="0" y="7395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87369" y="234414"/>
            <a:ext cx="11854923" cy="142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RESULT / OUTPUT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2159" y="866775"/>
            <a:ext cx="6043682" cy="142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06779"/>
            <a:ext cx="16230600" cy="124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 u="sng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  <a:hlinkClick r:id="rId3" action="ppaction://hlinksldjump"/>
              </a:rPr>
              <a:t>•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808672"/>
            <a:ext cx="16230600" cy="124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 u="sng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  <a:hlinkClick r:id="rId4" action="ppaction://hlinksldjump"/>
              </a:rPr>
              <a:t>•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910564"/>
            <a:ext cx="16230600" cy="124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 u="sng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  <a:hlinkClick r:id="rId5" action="ppaction://hlinksldjump"/>
              </a:rPr>
              <a:t>•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12456"/>
            <a:ext cx="16230600" cy="253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 u="sng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  <a:hlinkClick r:id="rId6" action="ppaction://hlinksldjump"/>
              </a:rPr>
              <a:t>• Flowchart</a:t>
            </a:r>
          </a:p>
          <a:p>
            <a:pPr algn="l">
              <a:lnSpc>
                <a:spcPts val="10140"/>
              </a:lnSpc>
              <a:spcBef>
                <a:spcPct val="0"/>
              </a:spcBef>
            </a:pPr>
            <a:endParaRPr lang="en-US" sz="7243" u="sng">
              <a:solidFill>
                <a:srgbClr val="775935"/>
              </a:solidFill>
              <a:latin typeface="Cabin"/>
              <a:ea typeface="Cabin"/>
              <a:cs typeface="Cabin"/>
              <a:sym typeface="Cabin"/>
              <a:hlinkClick r:id="rId6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117356"/>
            <a:ext cx="16230600" cy="253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 u="sng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  <a:hlinkClick r:id="rId7" action="ppaction://hlinksldjump"/>
              </a:rPr>
              <a:t>• Implementation</a:t>
            </a:r>
          </a:p>
          <a:p>
            <a:pPr algn="l">
              <a:lnSpc>
                <a:spcPts val="10140"/>
              </a:lnSpc>
              <a:spcBef>
                <a:spcPct val="0"/>
              </a:spcBef>
            </a:pPr>
            <a:endParaRPr lang="en-US" sz="7243" u="sng">
              <a:solidFill>
                <a:srgbClr val="775935"/>
              </a:solidFill>
              <a:latin typeface="Cabin"/>
              <a:ea typeface="Cabin"/>
              <a:cs typeface="Cabin"/>
              <a:sym typeface="Cabin"/>
              <a:hlinkClick r:id="rId7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311240"/>
            <a:ext cx="16230600" cy="253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 u="sng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  <a:hlinkClick r:id="rId8" action="ppaction://hlinksldjump"/>
              </a:rPr>
              <a:t>• Result/ Output</a:t>
            </a:r>
          </a:p>
          <a:p>
            <a:pPr algn="l">
              <a:lnSpc>
                <a:spcPts val="10140"/>
              </a:lnSpc>
              <a:spcBef>
                <a:spcPct val="0"/>
              </a:spcBef>
            </a:pPr>
            <a:endParaRPr lang="en-US" sz="7243" u="sng">
              <a:solidFill>
                <a:srgbClr val="775935"/>
              </a:solidFill>
              <a:latin typeface="Cabin"/>
              <a:ea typeface="Cabin"/>
              <a:cs typeface="Cabin"/>
              <a:sym typeface="Cabin"/>
              <a:hlinkClick r:id="rId8" action="ppaction://hlinksldjump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9155" y="866775"/>
            <a:ext cx="8769689" cy="142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06779"/>
            <a:ext cx="16230600" cy="635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  <a:spcBef>
                <a:spcPct val="0"/>
              </a:spcBef>
            </a:pPr>
            <a:r>
              <a:rPr lang="en-US" sz="7243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•Objective: To find the shortest route for delivering packages across multiple cities.</a:t>
            </a:r>
          </a:p>
          <a:p>
            <a:pPr algn="l">
              <a:lnSpc>
                <a:spcPts val="10140"/>
              </a:lnSpc>
              <a:spcBef>
                <a:spcPct val="0"/>
              </a:spcBef>
            </a:pPr>
            <a:endParaRPr lang="en-US" sz="7243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  <a:p>
            <a:pPr algn="l">
              <a:lnSpc>
                <a:spcPts val="10000"/>
              </a:lnSpc>
              <a:spcBef>
                <a:spcPct val="0"/>
              </a:spcBef>
            </a:pPr>
            <a:r>
              <a:rPr lang="en-US" sz="7143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•Key Idea: Minimize total distance traveled while ensuring every city is visited.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0" y="866775"/>
            <a:ext cx="7137111" cy="142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 dirty="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198172"/>
            <a:ext cx="18642936" cy="835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3629" lvl="1" indent="-511815" algn="l">
              <a:lnSpc>
                <a:spcPts val="6637"/>
              </a:lnSpc>
              <a:buFont typeface="Arial"/>
              <a:buChar char="•"/>
            </a:pPr>
            <a:r>
              <a:rPr lang="en-US" sz="4741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Scenario: A courier company needs to deliver packages to several places.</a:t>
            </a:r>
          </a:p>
          <a:p>
            <a:pPr algn="l">
              <a:lnSpc>
                <a:spcPts val="6637"/>
              </a:lnSpc>
            </a:pPr>
            <a:endParaRPr lang="en-US" sz="4741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023629" lvl="1" indent="-511815" algn="l">
              <a:lnSpc>
                <a:spcPts val="6637"/>
              </a:lnSpc>
              <a:buFont typeface="Arial"/>
              <a:buChar char="•"/>
            </a:pPr>
            <a:r>
              <a:rPr lang="en-US" sz="4741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Objectives: An efficient method to find the shortest distance between multiple places(&lt;=10) to save fuel &amp; decrease time spent.</a:t>
            </a:r>
          </a:p>
          <a:p>
            <a:pPr algn="l">
              <a:lnSpc>
                <a:spcPts val="6637"/>
              </a:lnSpc>
            </a:pPr>
            <a:endParaRPr lang="en-US" sz="4741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023629" lvl="1" indent="-511815" algn="l">
              <a:lnSpc>
                <a:spcPts val="6637"/>
              </a:lnSpc>
              <a:buFont typeface="Arial"/>
              <a:buChar char="•"/>
            </a:pPr>
            <a:r>
              <a:rPr lang="en-US" sz="4741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Input: Number of places, their names, and distances (matrix).</a:t>
            </a:r>
          </a:p>
          <a:p>
            <a:pPr algn="l">
              <a:lnSpc>
                <a:spcPts val="6637"/>
              </a:lnSpc>
            </a:pPr>
            <a:endParaRPr lang="en-US" sz="4741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023629" lvl="1" indent="-511815" algn="l">
              <a:lnSpc>
                <a:spcPts val="6637"/>
              </a:lnSpc>
              <a:buFont typeface="Arial"/>
              <a:buChar char="•"/>
            </a:pPr>
            <a:r>
              <a:rPr lang="en-US" sz="4741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Output: Optimal route covering all places and total distance.</a:t>
            </a:r>
          </a:p>
          <a:p>
            <a:pPr algn="l">
              <a:lnSpc>
                <a:spcPts val="6637"/>
              </a:lnSpc>
              <a:spcBef>
                <a:spcPct val="0"/>
              </a:spcBef>
            </a:pPr>
            <a:endParaRPr lang="en-US" sz="4741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6400" y="866775"/>
            <a:ext cx="7006975" cy="142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 dirty="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9141" y="2043853"/>
            <a:ext cx="16899763" cy="759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Start</a:t>
            </a:r>
          </a:p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Input the num of places (max 10), distances between each place in a 2D matrix, fuel data (fuel capacity &amp; average fuel consumption).</a:t>
            </a:r>
          </a:p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Input starting place (in the form of 1 to n , index of starting place = start - 1).</a:t>
            </a:r>
          </a:p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Repeat from 6 to 11 until all the places are visited.</a:t>
            </a:r>
          </a:p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current place = starting place, current fuel = fuel capacity.</a:t>
            </a:r>
          </a:p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Initialize an array named visited and mark it one for the starting place and all the other places visited.</a:t>
            </a:r>
          </a:p>
          <a:p>
            <a:pPr marL="932133" lvl="1" indent="-466066" algn="l">
              <a:lnSpc>
                <a:spcPts val="6044"/>
              </a:lnSpc>
              <a:buAutoNum type="arabicPeriod"/>
            </a:pPr>
            <a:r>
              <a:rPr lang="en-US" sz="431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Repeat 8 to 11 to find the nearest unvisited places.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852788"/>
            <a:ext cx="16230600" cy="977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3"/>
              </a:lnSpc>
            </a:pPr>
            <a:r>
              <a:rPr lang="en-US" sz="4338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8. If the place is not visited AND the distance between the current place and the unvisited place is the least then — store the distance in a temp variable.</a:t>
            </a:r>
          </a:p>
          <a:p>
            <a:pPr algn="l">
              <a:lnSpc>
                <a:spcPts val="6073"/>
              </a:lnSpc>
            </a:pPr>
            <a:r>
              <a:rPr lang="en-US" sz="4338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9. If no such unvisited places are found — break.</a:t>
            </a:r>
          </a:p>
          <a:p>
            <a:pPr algn="l">
              <a:lnSpc>
                <a:spcPts val="6073"/>
              </a:lnSpc>
            </a:pPr>
            <a:r>
              <a:rPr lang="en-US" sz="4338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10. If fuel range (avg fuel consumption * fuel capacity) is less than the distance then adivce for refueling in the same city. </a:t>
            </a:r>
          </a:p>
          <a:p>
            <a:pPr algn="l">
              <a:lnSpc>
                <a:spcPts val="6073"/>
              </a:lnSpc>
            </a:pPr>
            <a:r>
              <a:rPr lang="en-US" sz="4338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10. Find the sum of all such temporary variables to find the min distance between the given places.</a:t>
            </a:r>
          </a:p>
          <a:p>
            <a:pPr algn="l">
              <a:lnSpc>
                <a:spcPts val="6073"/>
              </a:lnSpc>
            </a:pPr>
            <a:r>
              <a:rPr lang="en-US" sz="4338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11. Update current place as the nearest unvisited place also update the fuel capacity as per the used fuel.</a:t>
            </a:r>
          </a:p>
          <a:p>
            <a:pPr algn="l">
              <a:lnSpc>
                <a:spcPts val="6073"/>
              </a:lnSpc>
            </a:pPr>
            <a:r>
              <a:rPr lang="en-US" sz="4338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12. End</a:t>
            </a:r>
          </a:p>
          <a:p>
            <a:pPr algn="l">
              <a:lnSpc>
                <a:spcPts val="6073"/>
              </a:lnSpc>
            </a:pPr>
            <a:endParaRPr lang="en-US" sz="4338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endParaRPr lang="en-US" sz="4338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34000" y="511866"/>
            <a:ext cx="7159375" cy="142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 dirty="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ALGORITHM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20170" y="596064"/>
            <a:ext cx="8317624" cy="138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 dirty="0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FLOW CHART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12999" y="4100913"/>
            <a:ext cx="1434793" cy="681640"/>
            <a:chOff x="0" y="0"/>
            <a:chExt cx="2282640" cy="1084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82640" cy="1084435"/>
            </a:xfrm>
            <a:custGeom>
              <a:avLst/>
              <a:gdLst/>
              <a:ahLst/>
              <a:cxnLst/>
              <a:rect l="l" t="t" r="r" b="b"/>
              <a:pathLst>
                <a:path w="2282640" h="1084435">
                  <a:moveTo>
                    <a:pt x="10792" y="0"/>
                  </a:moveTo>
                  <a:lnTo>
                    <a:pt x="2271849" y="0"/>
                  </a:lnTo>
                  <a:cubicBezTo>
                    <a:pt x="2277809" y="0"/>
                    <a:pt x="2282640" y="4832"/>
                    <a:pt x="2282640" y="10792"/>
                  </a:cubicBezTo>
                  <a:lnTo>
                    <a:pt x="2282640" y="1073643"/>
                  </a:lnTo>
                  <a:cubicBezTo>
                    <a:pt x="2282640" y="1079604"/>
                    <a:pt x="2277809" y="1084435"/>
                    <a:pt x="2271849" y="1084435"/>
                  </a:cubicBezTo>
                  <a:lnTo>
                    <a:pt x="10792" y="1084435"/>
                  </a:lnTo>
                  <a:cubicBezTo>
                    <a:pt x="4832" y="1084435"/>
                    <a:pt x="0" y="1079604"/>
                    <a:pt x="0" y="1073643"/>
                  </a:cubicBezTo>
                  <a:lnTo>
                    <a:pt x="0" y="10792"/>
                  </a:lnTo>
                  <a:cubicBezTo>
                    <a:pt x="0" y="4832"/>
                    <a:pt x="4832" y="0"/>
                    <a:pt x="10792" y="0"/>
                  </a:cubicBezTo>
                  <a:close/>
                </a:path>
              </a:pathLst>
            </a:custGeom>
            <a:solidFill>
              <a:srgbClr val="22A454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282640" cy="1093960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946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visited [ ] = 0</a:t>
              </a:r>
            </a:p>
            <a:p>
              <a:pPr algn="ctr">
                <a:lnSpc>
                  <a:spcPts val="946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total_distance = 0</a:t>
              </a:r>
            </a:p>
            <a:p>
              <a:pPr algn="ctr">
                <a:lnSpc>
                  <a:spcPts val="946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current_city= start</a:t>
              </a:r>
            </a:p>
            <a:p>
              <a:pPr algn="ctr">
                <a:lnSpc>
                  <a:spcPts val="946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current_city=fuel_capacity</a:t>
              </a:r>
            </a:p>
            <a:p>
              <a:pPr marL="0" lvl="0" indent="0" algn="ctr">
                <a:lnSpc>
                  <a:spcPts val="946"/>
                </a:lnSpc>
                <a:spcBef>
                  <a:spcPct val="0"/>
                </a:spcBef>
              </a:pPr>
              <a:endParaRPr lang="en-US" sz="788" spc="-1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66626" y="5270455"/>
            <a:ext cx="1514616" cy="926997"/>
            <a:chOff x="0" y="0"/>
            <a:chExt cx="1328030" cy="812800"/>
          </a:xfrm>
        </p:grpSpPr>
        <p:sp>
          <p:nvSpPr>
            <p:cNvPr id="8" name="Freeform 8"/>
            <p:cNvSpPr/>
            <p:nvPr/>
          </p:nvSpPr>
          <p:spPr>
            <a:xfrm>
              <a:off x="5729" y="2061"/>
              <a:ext cx="1316572" cy="808677"/>
            </a:xfrm>
            <a:custGeom>
              <a:avLst/>
              <a:gdLst/>
              <a:ahLst/>
              <a:cxnLst/>
              <a:rect l="l" t="t" r="r" b="b"/>
              <a:pathLst>
                <a:path w="1316572" h="808677">
                  <a:moveTo>
                    <a:pt x="667005" y="3276"/>
                  </a:moveTo>
                  <a:lnTo>
                    <a:pt x="1313582" y="399002"/>
                  </a:lnTo>
                  <a:cubicBezTo>
                    <a:pt x="1315439" y="400139"/>
                    <a:pt x="1316572" y="402161"/>
                    <a:pt x="1316572" y="404339"/>
                  </a:cubicBezTo>
                  <a:cubicBezTo>
                    <a:pt x="1316572" y="406517"/>
                    <a:pt x="1315439" y="408539"/>
                    <a:pt x="1313582" y="409676"/>
                  </a:cubicBezTo>
                  <a:lnTo>
                    <a:pt x="667005" y="805402"/>
                  </a:lnTo>
                  <a:cubicBezTo>
                    <a:pt x="661654" y="808678"/>
                    <a:pt x="654918" y="808678"/>
                    <a:pt x="649567" y="805402"/>
                  </a:cubicBezTo>
                  <a:lnTo>
                    <a:pt x="2990" y="409676"/>
                  </a:lnTo>
                  <a:cubicBezTo>
                    <a:pt x="1133" y="408539"/>
                    <a:pt x="0" y="406517"/>
                    <a:pt x="0" y="404339"/>
                  </a:cubicBezTo>
                  <a:cubicBezTo>
                    <a:pt x="0" y="402161"/>
                    <a:pt x="1133" y="400139"/>
                    <a:pt x="2990" y="399002"/>
                  </a:cubicBezTo>
                  <a:lnTo>
                    <a:pt x="649567" y="3276"/>
                  </a:lnTo>
                  <a:cubicBezTo>
                    <a:pt x="654918" y="0"/>
                    <a:pt x="661654" y="0"/>
                    <a:pt x="667005" y="3276"/>
                  </a:cubicBezTo>
                  <a:close/>
                </a:path>
              </a:pathLst>
            </a:custGeom>
            <a:solidFill>
              <a:srgbClr val="FFAA2B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28255" y="130175"/>
              <a:ext cx="871520" cy="542925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marL="0" lvl="0" indent="0" algn="ctr">
                <a:lnSpc>
                  <a:spcPts val="946"/>
                </a:lnSpc>
                <a:spcBef>
                  <a:spcPct val="0"/>
                </a:spcBef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If all cities are visited (visited[] == 1 for all cities),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1170566" y="5733954"/>
            <a:ext cx="8771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602771" y="5302985"/>
            <a:ext cx="1168497" cy="861938"/>
            <a:chOff x="0" y="0"/>
            <a:chExt cx="1858985" cy="13712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58985" cy="1371274"/>
            </a:xfrm>
            <a:custGeom>
              <a:avLst/>
              <a:gdLst/>
              <a:ahLst/>
              <a:cxnLst/>
              <a:rect l="l" t="t" r="r" b="b"/>
              <a:pathLst>
                <a:path w="1858985" h="1371274">
                  <a:moveTo>
                    <a:pt x="13251" y="0"/>
                  </a:moveTo>
                  <a:lnTo>
                    <a:pt x="1845734" y="0"/>
                  </a:lnTo>
                  <a:cubicBezTo>
                    <a:pt x="1853053" y="0"/>
                    <a:pt x="1858985" y="5933"/>
                    <a:pt x="1858985" y="13251"/>
                  </a:cubicBezTo>
                  <a:lnTo>
                    <a:pt x="1858985" y="1358023"/>
                  </a:lnTo>
                  <a:cubicBezTo>
                    <a:pt x="1858985" y="1365341"/>
                    <a:pt x="1853053" y="1371274"/>
                    <a:pt x="1845734" y="1371274"/>
                  </a:cubicBezTo>
                  <a:lnTo>
                    <a:pt x="13251" y="1371274"/>
                  </a:lnTo>
                  <a:cubicBezTo>
                    <a:pt x="5933" y="1371274"/>
                    <a:pt x="0" y="1365341"/>
                    <a:pt x="0" y="1358023"/>
                  </a:cubicBezTo>
                  <a:lnTo>
                    <a:pt x="0" y="13251"/>
                  </a:lnTo>
                  <a:cubicBezTo>
                    <a:pt x="0" y="5933"/>
                    <a:pt x="5933" y="0"/>
                    <a:pt x="13251" y="0"/>
                  </a:cubicBezTo>
                  <a:close/>
                </a:path>
              </a:pathLst>
            </a:custGeom>
            <a:solidFill>
              <a:srgbClr val="22A45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58985" cy="1409374"/>
            </a:xfrm>
            <a:prstGeom prst="rect">
              <a:avLst/>
            </a:prstGeom>
          </p:spPr>
          <p:txBody>
            <a:bodyPr lIns="41728" tIns="41728" rIns="41728" bIns="41728" rtlCol="0" anchor="ctr"/>
            <a:lstStyle/>
            <a:p>
              <a:pPr marL="0" lvl="0" indent="0" algn="ctr">
                <a:lnSpc>
                  <a:spcPts val="1222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Find the nearest_city with the smallest distance from current_city in the distance[][] matrix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02771" y="8257197"/>
            <a:ext cx="1168497" cy="718238"/>
            <a:chOff x="0" y="0"/>
            <a:chExt cx="1858985" cy="11426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58985" cy="1142659"/>
            </a:xfrm>
            <a:custGeom>
              <a:avLst/>
              <a:gdLst/>
              <a:ahLst/>
              <a:cxnLst/>
              <a:rect l="l" t="t" r="r" b="b"/>
              <a:pathLst>
                <a:path w="1858985" h="1142659">
                  <a:moveTo>
                    <a:pt x="13251" y="0"/>
                  </a:moveTo>
                  <a:lnTo>
                    <a:pt x="1845734" y="0"/>
                  </a:lnTo>
                  <a:cubicBezTo>
                    <a:pt x="1853053" y="0"/>
                    <a:pt x="1858985" y="5933"/>
                    <a:pt x="1858985" y="13251"/>
                  </a:cubicBezTo>
                  <a:lnTo>
                    <a:pt x="1858985" y="1129408"/>
                  </a:lnTo>
                  <a:cubicBezTo>
                    <a:pt x="1858985" y="1136726"/>
                    <a:pt x="1853053" y="1142659"/>
                    <a:pt x="1845734" y="1142659"/>
                  </a:cubicBezTo>
                  <a:lnTo>
                    <a:pt x="13251" y="1142659"/>
                  </a:lnTo>
                  <a:cubicBezTo>
                    <a:pt x="5933" y="1142659"/>
                    <a:pt x="0" y="1136726"/>
                    <a:pt x="0" y="1129408"/>
                  </a:cubicBezTo>
                  <a:lnTo>
                    <a:pt x="0" y="13251"/>
                  </a:lnTo>
                  <a:cubicBezTo>
                    <a:pt x="0" y="5933"/>
                    <a:pt x="5933" y="0"/>
                    <a:pt x="13251" y="0"/>
                  </a:cubicBezTo>
                  <a:close/>
                </a:path>
              </a:pathLst>
            </a:custGeom>
            <a:solidFill>
              <a:srgbClr val="22A45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58985" cy="1180759"/>
            </a:xfrm>
            <a:prstGeom prst="rect">
              <a:avLst/>
            </a:prstGeom>
          </p:spPr>
          <p:txBody>
            <a:bodyPr lIns="41728" tIns="41728" rIns="41728" bIns="41728" rtlCol="0" anchor="ctr"/>
            <a:lstStyle/>
            <a:p>
              <a:pPr marL="0" lvl="0" indent="0" algn="ctr">
                <a:lnSpc>
                  <a:spcPts val="1222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total_distance = total_distance + distance[current_city][nearest_city]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02771" y="9568762"/>
            <a:ext cx="1168497" cy="718238"/>
            <a:chOff x="0" y="0"/>
            <a:chExt cx="1858985" cy="11426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58985" cy="1142659"/>
            </a:xfrm>
            <a:custGeom>
              <a:avLst/>
              <a:gdLst/>
              <a:ahLst/>
              <a:cxnLst/>
              <a:rect l="l" t="t" r="r" b="b"/>
              <a:pathLst>
                <a:path w="1858985" h="1142659">
                  <a:moveTo>
                    <a:pt x="13251" y="0"/>
                  </a:moveTo>
                  <a:lnTo>
                    <a:pt x="1845734" y="0"/>
                  </a:lnTo>
                  <a:cubicBezTo>
                    <a:pt x="1853053" y="0"/>
                    <a:pt x="1858985" y="5933"/>
                    <a:pt x="1858985" y="13251"/>
                  </a:cubicBezTo>
                  <a:lnTo>
                    <a:pt x="1858985" y="1129408"/>
                  </a:lnTo>
                  <a:cubicBezTo>
                    <a:pt x="1858985" y="1136726"/>
                    <a:pt x="1853053" y="1142659"/>
                    <a:pt x="1845734" y="1142659"/>
                  </a:cubicBezTo>
                  <a:lnTo>
                    <a:pt x="13251" y="1142659"/>
                  </a:lnTo>
                  <a:cubicBezTo>
                    <a:pt x="5933" y="1142659"/>
                    <a:pt x="0" y="1136726"/>
                    <a:pt x="0" y="1129408"/>
                  </a:cubicBezTo>
                  <a:lnTo>
                    <a:pt x="0" y="13251"/>
                  </a:lnTo>
                  <a:cubicBezTo>
                    <a:pt x="0" y="5933"/>
                    <a:pt x="5933" y="0"/>
                    <a:pt x="13251" y="0"/>
                  </a:cubicBezTo>
                  <a:close/>
                </a:path>
              </a:pathLst>
            </a:custGeom>
            <a:solidFill>
              <a:srgbClr val="22A454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58985" cy="1180759"/>
            </a:xfrm>
            <a:prstGeom prst="rect">
              <a:avLst/>
            </a:prstGeom>
          </p:spPr>
          <p:txBody>
            <a:bodyPr lIns="41728" tIns="41728" rIns="41728" bIns="41728" rtlCol="0" anchor="ctr"/>
            <a:lstStyle/>
            <a:p>
              <a:pPr algn="ctr">
                <a:lnSpc>
                  <a:spcPts val="1222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visited[nearest_city] = 1</a:t>
              </a:r>
            </a:p>
            <a:p>
              <a:pPr algn="ctr">
                <a:lnSpc>
                  <a:spcPts val="1222"/>
                </a:lnSpc>
              </a:pPr>
              <a:endParaRPr lang="en-US" sz="788" spc="-1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0" lvl="0" indent="0" algn="ctr">
                <a:lnSpc>
                  <a:spcPts val="1222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current_city = nearest_city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17471" y="907771"/>
            <a:ext cx="6462" cy="43297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9725006" y="313208"/>
            <a:ext cx="1384930" cy="594562"/>
            <a:chOff x="0" y="0"/>
            <a:chExt cx="812800" cy="348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348942"/>
            </a:xfrm>
            <a:custGeom>
              <a:avLst/>
              <a:gdLst/>
              <a:ahLst/>
              <a:cxnLst/>
              <a:rect l="l" t="t" r="r" b="b"/>
              <a:pathLst>
                <a:path w="812800" h="348942">
                  <a:moveTo>
                    <a:pt x="406400" y="0"/>
                  </a:moveTo>
                  <a:cubicBezTo>
                    <a:pt x="181951" y="0"/>
                    <a:pt x="0" y="78113"/>
                    <a:pt x="0" y="174471"/>
                  </a:cubicBezTo>
                  <a:cubicBezTo>
                    <a:pt x="0" y="270829"/>
                    <a:pt x="181951" y="348942"/>
                    <a:pt x="406400" y="348942"/>
                  </a:cubicBezTo>
                  <a:cubicBezTo>
                    <a:pt x="630849" y="348942"/>
                    <a:pt x="812800" y="270829"/>
                    <a:pt x="812800" y="174471"/>
                  </a:cubicBezTo>
                  <a:cubicBezTo>
                    <a:pt x="812800" y="78113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288E6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3188"/>
              <a:ext cx="660400" cy="293040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marL="0" lvl="0" indent="0" algn="ctr">
                <a:lnSpc>
                  <a:spcPts val="946"/>
                </a:lnSpc>
                <a:spcBef>
                  <a:spcPct val="0"/>
                </a:spcBef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START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67404" y="1340743"/>
            <a:ext cx="1313059" cy="486628"/>
            <a:chOff x="0" y="0"/>
            <a:chExt cx="1644874" cy="6096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44874" cy="609600"/>
            </a:xfrm>
            <a:custGeom>
              <a:avLst/>
              <a:gdLst/>
              <a:ahLst/>
              <a:cxnLst/>
              <a:rect l="l" t="t" r="r" b="b"/>
              <a:pathLst>
                <a:path w="1644874" h="609600">
                  <a:moveTo>
                    <a:pt x="203200" y="0"/>
                  </a:moveTo>
                  <a:lnTo>
                    <a:pt x="1644874" y="0"/>
                  </a:lnTo>
                  <a:lnTo>
                    <a:pt x="14416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88E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28575"/>
              <a:ext cx="1441674" cy="638175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Input the variable no_of_cities and an array city_name[ ]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60941" y="2280058"/>
            <a:ext cx="1313059" cy="486628"/>
            <a:chOff x="0" y="0"/>
            <a:chExt cx="1644874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44874" cy="609600"/>
            </a:xfrm>
            <a:custGeom>
              <a:avLst/>
              <a:gdLst/>
              <a:ahLst/>
              <a:cxnLst/>
              <a:rect l="l" t="t" r="r" b="b"/>
              <a:pathLst>
                <a:path w="1644874" h="609600">
                  <a:moveTo>
                    <a:pt x="203200" y="0"/>
                  </a:moveTo>
                  <a:lnTo>
                    <a:pt x="1644874" y="0"/>
                  </a:lnTo>
                  <a:lnTo>
                    <a:pt x="14416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88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28575"/>
              <a:ext cx="1441674" cy="638175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Input the distance matrix distance[ ][ ]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10417471" y="1827371"/>
            <a:ext cx="6462" cy="45268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flipH="1">
            <a:off x="10423933" y="4782554"/>
            <a:ext cx="6462" cy="49326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0423933" y="3706092"/>
            <a:ext cx="6462" cy="39482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8187020" y="6164923"/>
            <a:ext cx="0" cy="65689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8187020" y="8975435"/>
            <a:ext cx="0" cy="59332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10423933" y="6192085"/>
            <a:ext cx="0" cy="37357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 flipV="1">
            <a:off x="8771269" y="9927881"/>
            <a:ext cx="16591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7" name="Group 37"/>
          <p:cNvGrpSpPr/>
          <p:nvPr/>
        </p:nvGrpSpPr>
        <p:grpSpPr>
          <a:xfrm>
            <a:off x="12047686" y="5374835"/>
            <a:ext cx="1168497" cy="718238"/>
            <a:chOff x="0" y="0"/>
            <a:chExt cx="1858985" cy="114265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8985" cy="1142659"/>
            </a:xfrm>
            <a:custGeom>
              <a:avLst/>
              <a:gdLst/>
              <a:ahLst/>
              <a:cxnLst/>
              <a:rect l="l" t="t" r="r" b="b"/>
              <a:pathLst>
                <a:path w="1858985" h="1142659">
                  <a:moveTo>
                    <a:pt x="13251" y="0"/>
                  </a:moveTo>
                  <a:lnTo>
                    <a:pt x="1845734" y="0"/>
                  </a:lnTo>
                  <a:cubicBezTo>
                    <a:pt x="1853053" y="0"/>
                    <a:pt x="1858985" y="5933"/>
                    <a:pt x="1858985" y="13251"/>
                  </a:cubicBezTo>
                  <a:lnTo>
                    <a:pt x="1858985" y="1129408"/>
                  </a:lnTo>
                  <a:cubicBezTo>
                    <a:pt x="1858985" y="1136726"/>
                    <a:pt x="1853053" y="1142659"/>
                    <a:pt x="1845734" y="1142659"/>
                  </a:cubicBezTo>
                  <a:lnTo>
                    <a:pt x="13251" y="1142659"/>
                  </a:lnTo>
                  <a:cubicBezTo>
                    <a:pt x="5933" y="1142659"/>
                    <a:pt x="0" y="1136726"/>
                    <a:pt x="0" y="1129408"/>
                  </a:cubicBezTo>
                  <a:lnTo>
                    <a:pt x="0" y="13251"/>
                  </a:lnTo>
                  <a:cubicBezTo>
                    <a:pt x="0" y="5933"/>
                    <a:pt x="5933" y="0"/>
                    <a:pt x="13251" y="0"/>
                  </a:cubicBezTo>
                  <a:close/>
                </a:path>
              </a:pathLst>
            </a:custGeom>
            <a:solidFill>
              <a:srgbClr val="22A454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858985" cy="1180759"/>
            </a:xfrm>
            <a:prstGeom prst="rect">
              <a:avLst/>
            </a:prstGeom>
          </p:spPr>
          <p:txBody>
            <a:bodyPr lIns="41728" tIns="41728" rIns="41728" bIns="41728" rtlCol="0" anchor="ctr"/>
            <a:lstStyle/>
            <a:p>
              <a:pPr marL="0" lvl="0" indent="0" algn="ctr">
                <a:lnSpc>
                  <a:spcPts val="1222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total_distance = total_distance + distance[current_city][nearest_city]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975405" y="6585008"/>
            <a:ext cx="1313059" cy="486628"/>
            <a:chOff x="0" y="0"/>
            <a:chExt cx="1644874" cy="6096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44874" cy="609600"/>
            </a:xfrm>
            <a:custGeom>
              <a:avLst/>
              <a:gdLst/>
              <a:ahLst/>
              <a:cxnLst/>
              <a:rect l="l" t="t" r="r" b="b"/>
              <a:pathLst>
                <a:path w="1644874" h="609600">
                  <a:moveTo>
                    <a:pt x="203200" y="0"/>
                  </a:moveTo>
                  <a:lnTo>
                    <a:pt x="1644874" y="0"/>
                  </a:lnTo>
                  <a:lnTo>
                    <a:pt x="14416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88E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-28575"/>
              <a:ext cx="1441674" cy="638175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Print the route followed</a:t>
              </a:r>
            </a:p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and</a:t>
              </a:r>
            </a:p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total_distance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12631935" y="6093073"/>
            <a:ext cx="6462" cy="63981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2644859" y="7071635"/>
            <a:ext cx="0" cy="58453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11939470" y="7662635"/>
            <a:ext cx="1384930" cy="594562"/>
            <a:chOff x="0" y="0"/>
            <a:chExt cx="812800" cy="3489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348942"/>
            </a:xfrm>
            <a:custGeom>
              <a:avLst/>
              <a:gdLst/>
              <a:ahLst/>
              <a:cxnLst/>
              <a:rect l="l" t="t" r="r" b="b"/>
              <a:pathLst>
                <a:path w="812800" h="348942">
                  <a:moveTo>
                    <a:pt x="406400" y="0"/>
                  </a:moveTo>
                  <a:cubicBezTo>
                    <a:pt x="181951" y="0"/>
                    <a:pt x="0" y="78113"/>
                    <a:pt x="0" y="174471"/>
                  </a:cubicBezTo>
                  <a:cubicBezTo>
                    <a:pt x="0" y="270829"/>
                    <a:pt x="181951" y="348942"/>
                    <a:pt x="406400" y="348942"/>
                  </a:cubicBezTo>
                  <a:cubicBezTo>
                    <a:pt x="630849" y="348942"/>
                    <a:pt x="812800" y="270829"/>
                    <a:pt x="812800" y="174471"/>
                  </a:cubicBezTo>
                  <a:cubicBezTo>
                    <a:pt x="812800" y="78113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288E6"/>
            </a:solidFill>
            <a:ln cap="sq">
              <a:noFill/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23188"/>
              <a:ext cx="660400" cy="293040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marL="0" lvl="0" indent="0" algn="ctr">
                <a:lnSpc>
                  <a:spcPts val="946"/>
                </a:lnSpc>
                <a:spcBef>
                  <a:spcPct val="0"/>
                </a:spcBef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END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767404" y="3219464"/>
            <a:ext cx="1313059" cy="486628"/>
            <a:chOff x="0" y="0"/>
            <a:chExt cx="1644874" cy="6096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44874" cy="609600"/>
            </a:xfrm>
            <a:custGeom>
              <a:avLst/>
              <a:gdLst/>
              <a:ahLst/>
              <a:cxnLst/>
              <a:rect l="l" t="t" r="r" b="b"/>
              <a:pathLst>
                <a:path w="1644874" h="609600">
                  <a:moveTo>
                    <a:pt x="203200" y="0"/>
                  </a:moveTo>
                  <a:lnTo>
                    <a:pt x="1644874" y="0"/>
                  </a:lnTo>
                  <a:lnTo>
                    <a:pt x="14416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88E6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101600" y="-28575"/>
              <a:ext cx="1441674" cy="638175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Input Avg Fuel consumption and Fuel capacity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flipH="1">
            <a:off x="10423933" y="2766777"/>
            <a:ext cx="6462" cy="45268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7429712" y="6816450"/>
            <a:ext cx="1514616" cy="926997"/>
            <a:chOff x="0" y="0"/>
            <a:chExt cx="1328030" cy="812800"/>
          </a:xfrm>
        </p:grpSpPr>
        <p:sp>
          <p:nvSpPr>
            <p:cNvPr id="53" name="Freeform 53"/>
            <p:cNvSpPr/>
            <p:nvPr/>
          </p:nvSpPr>
          <p:spPr>
            <a:xfrm>
              <a:off x="5729" y="2061"/>
              <a:ext cx="1316572" cy="808677"/>
            </a:xfrm>
            <a:custGeom>
              <a:avLst/>
              <a:gdLst/>
              <a:ahLst/>
              <a:cxnLst/>
              <a:rect l="l" t="t" r="r" b="b"/>
              <a:pathLst>
                <a:path w="1316572" h="808677">
                  <a:moveTo>
                    <a:pt x="667005" y="3276"/>
                  </a:moveTo>
                  <a:lnTo>
                    <a:pt x="1313582" y="399002"/>
                  </a:lnTo>
                  <a:cubicBezTo>
                    <a:pt x="1315439" y="400139"/>
                    <a:pt x="1316572" y="402161"/>
                    <a:pt x="1316572" y="404339"/>
                  </a:cubicBezTo>
                  <a:cubicBezTo>
                    <a:pt x="1316572" y="406517"/>
                    <a:pt x="1315439" y="408539"/>
                    <a:pt x="1313582" y="409676"/>
                  </a:cubicBezTo>
                  <a:lnTo>
                    <a:pt x="667005" y="805402"/>
                  </a:lnTo>
                  <a:cubicBezTo>
                    <a:pt x="661654" y="808678"/>
                    <a:pt x="654918" y="808678"/>
                    <a:pt x="649567" y="805402"/>
                  </a:cubicBezTo>
                  <a:lnTo>
                    <a:pt x="2990" y="409676"/>
                  </a:lnTo>
                  <a:cubicBezTo>
                    <a:pt x="1133" y="408539"/>
                    <a:pt x="0" y="406517"/>
                    <a:pt x="0" y="404339"/>
                  </a:cubicBezTo>
                  <a:cubicBezTo>
                    <a:pt x="0" y="402161"/>
                    <a:pt x="1133" y="400139"/>
                    <a:pt x="2990" y="399002"/>
                  </a:cubicBezTo>
                  <a:lnTo>
                    <a:pt x="649567" y="3276"/>
                  </a:lnTo>
                  <a:cubicBezTo>
                    <a:pt x="654918" y="0"/>
                    <a:pt x="661654" y="0"/>
                    <a:pt x="667005" y="3276"/>
                  </a:cubicBezTo>
                  <a:close/>
                </a:path>
              </a:pathLst>
            </a:custGeom>
            <a:solidFill>
              <a:srgbClr val="FFAA2B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228255" y="130175"/>
              <a:ext cx="871520" cy="542925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946"/>
                </a:lnSpc>
              </a:pPr>
              <a:r>
                <a:rPr lang="en-US" sz="788" spc="-1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current_fuel * avg_fuel_consumption &lt; min_distance</a:t>
              </a:r>
            </a:p>
            <a:p>
              <a:pPr marL="0" lvl="0" indent="0" algn="ctr">
                <a:lnSpc>
                  <a:spcPts val="946"/>
                </a:lnSpc>
                <a:spcBef>
                  <a:spcPct val="0"/>
                </a:spcBef>
              </a:pPr>
              <a:endParaRPr lang="en-US" sz="788" spc="-1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219562" y="6961813"/>
            <a:ext cx="1313059" cy="616208"/>
            <a:chOff x="0" y="0"/>
            <a:chExt cx="1644874" cy="77192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644874" cy="771926"/>
            </a:xfrm>
            <a:custGeom>
              <a:avLst/>
              <a:gdLst/>
              <a:ahLst/>
              <a:cxnLst/>
              <a:rect l="l" t="t" r="r" b="b"/>
              <a:pathLst>
                <a:path w="1644874" h="771926">
                  <a:moveTo>
                    <a:pt x="203200" y="0"/>
                  </a:moveTo>
                  <a:lnTo>
                    <a:pt x="1644874" y="0"/>
                  </a:lnTo>
                  <a:lnTo>
                    <a:pt x="1441674" y="771926"/>
                  </a:lnTo>
                  <a:lnTo>
                    <a:pt x="0" y="7719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88E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01600" y="-28575"/>
              <a:ext cx="1441674" cy="800501"/>
            </a:xfrm>
            <a:prstGeom prst="rect">
              <a:avLst/>
            </a:prstGeom>
          </p:spPr>
          <p:txBody>
            <a:bodyPr lIns="16691" tIns="16691" rIns="16691" bIns="16691" rtlCol="0" anchor="ctr"/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Print (Refuel here)</a:t>
              </a:r>
            </a:p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current_fuel = fuel_capacity;</a:t>
              </a:r>
            </a:p>
            <a:p>
              <a:pPr algn="ctr">
                <a:lnSpc>
                  <a:spcPts val="1103"/>
                </a:lnSpc>
              </a:pPr>
              <a:endParaRPr lang="en-US" sz="78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58" name="AutoShape 58"/>
          <p:cNvSpPr/>
          <p:nvPr/>
        </p:nvSpPr>
        <p:spPr>
          <a:xfrm>
            <a:off x="5876092" y="7578021"/>
            <a:ext cx="0" cy="10382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V="1">
            <a:off x="5876092" y="8616316"/>
            <a:ext cx="172668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8789317" y="5733954"/>
            <a:ext cx="88798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>
            <a:off x="6451517" y="7269917"/>
            <a:ext cx="988871" cy="1003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 flipH="1">
            <a:off x="8187020" y="7738080"/>
            <a:ext cx="0" cy="51911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9722" r="-97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4410" y="2263954"/>
            <a:ext cx="11208917" cy="3125703"/>
          </a:xfrm>
          <a:custGeom>
            <a:avLst/>
            <a:gdLst/>
            <a:ahLst/>
            <a:cxnLst/>
            <a:rect l="l" t="t" r="r" b="b"/>
            <a:pathLst>
              <a:path w="11208917" h="3125703">
                <a:moveTo>
                  <a:pt x="0" y="0"/>
                </a:moveTo>
                <a:lnTo>
                  <a:pt x="11208917" y="0"/>
                </a:lnTo>
                <a:lnTo>
                  <a:pt x="11208917" y="3125703"/>
                </a:lnTo>
                <a:lnTo>
                  <a:pt x="0" y="312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76956" y="6578023"/>
            <a:ext cx="11282344" cy="2927157"/>
          </a:xfrm>
          <a:custGeom>
            <a:avLst/>
            <a:gdLst/>
            <a:ahLst/>
            <a:cxnLst/>
            <a:rect l="l" t="t" r="r" b="b"/>
            <a:pathLst>
              <a:path w="11282344" h="2927157">
                <a:moveTo>
                  <a:pt x="0" y="0"/>
                </a:moveTo>
                <a:lnTo>
                  <a:pt x="11282344" y="0"/>
                </a:lnTo>
                <a:lnTo>
                  <a:pt x="11282344" y="2927157"/>
                </a:lnTo>
                <a:lnTo>
                  <a:pt x="0" y="2927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5251" y="2147465"/>
            <a:ext cx="6131728" cy="2531469"/>
          </a:xfrm>
          <a:custGeom>
            <a:avLst/>
            <a:gdLst/>
            <a:ahLst/>
            <a:cxnLst/>
            <a:rect l="l" t="t" r="r" b="b"/>
            <a:pathLst>
              <a:path w="6131728" h="2531469">
                <a:moveTo>
                  <a:pt x="0" y="0"/>
                </a:moveTo>
                <a:lnTo>
                  <a:pt x="6131728" y="0"/>
                </a:lnTo>
                <a:lnTo>
                  <a:pt x="6131728" y="2531469"/>
                </a:lnTo>
                <a:lnTo>
                  <a:pt x="0" y="2531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165742" y="2206804"/>
            <a:ext cx="5861237" cy="235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7"/>
              </a:lnSpc>
            </a:pPr>
            <a:r>
              <a:rPr lang="en-US" sz="3012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Initialize the variables(like nearest city and minimum distance and mark the current city ie: the starting city entered by the user as 1.</a:t>
            </a:r>
          </a:p>
          <a:p>
            <a:pPr algn="l">
              <a:lnSpc>
                <a:spcPts val="1736"/>
              </a:lnSpc>
              <a:spcBef>
                <a:spcPct val="0"/>
              </a:spcBef>
            </a:pPr>
            <a:endParaRPr lang="en-US" sz="3012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16575" y="6781891"/>
            <a:ext cx="5379677" cy="2220986"/>
          </a:xfrm>
          <a:custGeom>
            <a:avLst/>
            <a:gdLst/>
            <a:ahLst/>
            <a:cxnLst/>
            <a:rect l="l" t="t" r="r" b="b"/>
            <a:pathLst>
              <a:path w="5379677" h="2220986">
                <a:moveTo>
                  <a:pt x="0" y="0"/>
                </a:moveTo>
                <a:lnTo>
                  <a:pt x="5379676" y="0"/>
                </a:lnTo>
                <a:lnTo>
                  <a:pt x="5379676" y="2220986"/>
                </a:lnTo>
                <a:lnTo>
                  <a:pt x="0" y="2220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7883" y="7008926"/>
            <a:ext cx="5098972" cy="167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Looping thorough the cities to find the nearest unvisited city and store its distance.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11813473" y="5105401"/>
            <a:ext cx="24777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14291215" y="4678934"/>
            <a:ext cx="0" cy="4264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3006411" y="9002877"/>
            <a:ext cx="2" cy="2548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3025309" y="9257751"/>
            <a:ext cx="2951648" cy="137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2987369" y="234414"/>
            <a:ext cx="11854923" cy="142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IMPLEMENTATION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08830">
            <a:off x="3856791" y="-4619624"/>
            <a:ext cx="11214121" cy="19936215"/>
          </a:xfrm>
          <a:custGeom>
            <a:avLst/>
            <a:gdLst/>
            <a:ahLst/>
            <a:cxnLst/>
            <a:rect l="l" t="t" r="r" b="b"/>
            <a:pathLst>
              <a:path w="11214121" h="19936215">
                <a:moveTo>
                  <a:pt x="0" y="0"/>
                </a:moveTo>
                <a:lnTo>
                  <a:pt x="11214120" y="0"/>
                </a:lnTo>
                <a:lnTo>
                  <a:pt x="11214120" y="19936215"/>
                </a:lnTo>
                <a:lnTo>
                  <a:pt x="0" y="19936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-9722" r="-97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370" y="2438309"/>
            <a:ext cx="11183033" cy="527640"/>
          </a:xfrm>
          <a:custGeom>
            <a:avLst/>
            <a:gdLst/>
            <a:ahLst/>
            <a:cxnLst/>
            <a:rect l="l" t="t" r="r" b="b"/>
            <a:pathLst>
              <a:path w="11183033" h="527640">
                <a:moveTo>
                  <a:pt x="0" y="0"/>
                </a:moveTo>
                <a:lnTo>
                  <a:pt x="11183033" y="0"/>
                </a:lnTo>
                <a:lnTo>
                  <a:pt x="11183033" y="527640"/>
                </a:lnTo>
                <a:lnTo>
                  <a:pt x="0" y="52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7531" y="3823310"/>
            <a:ext cx="6804161" cy="2809081"/>
          </a:xfrm>
          <a:custGeom>
            <a:avLst/>
            <a:gdLst/>
            <a:ahLst/>
            <a:cxnLst/>
            <a:rect l="l" t="t" r="r" b="b"/>
            <a:pathLst>
              <a:path w="6804161" h="2809081">
                <a:moveTo>
                  <a:pt x="0" y="0"/>
                </a:moveTo>
                <a:lnTo>
                  <a:pt x="6804161" y="0"/>
                </a:lnTo>
                <a:lnTo>
                  <a:pt x="6804161" y="2809081"/>
                </a:lnTo>
                <a:lnTo>
                  <a:pt x="0" y="280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9649" y="3927579"/>
            <a:ext cx="6562043" cy="253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8"/>
              </a:lnSpc>
              <a:spcBef>
                <a:spcPct val="0"/>
              </a:spcBef>
            </a:pPr>
            <a:r>
              <a:rPr lang="en-US" sz="3627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If the distance covered by the vehicle is less than the distance covered to reach the destination advice him to refuel.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2494730" y="6632391"/>
            <a:ext cx="24992" cy="9524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494730" y="7584871"/>
            <a:ext cx="28084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14842292" y="2702129"/>
            <a:ext cx="0" cy="7962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2364550" y="2683079"/>
            <a:ext cx="24777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0787299" y="3401677"/>
            <a:ext cx="6588218" cy="1590309"/>
          </a:xfrm>
          <a:custGeom>
            <a:avLst/>
            <a:gdLst/>
            <a:ahLst/>
            <a:cxnLst/>
            <a:rect l="l" t="t" r="r" b="b"/>
            <a:pathLst>
              <a:path w="6588218" h="1590309">
                <a:moveTo>
                  <a:pt x="0" y="0"/>
                </a:moveTo>
                <a:lnTo>
                  <a:pt x="6588219" y="0"/>
                </a:lnTo>
                <a:lnTo>
                  <a:pt x="6588219" y="1590308"/>
                </a:lnTo>
                <a:lnTo>
                  <a:pt x="0" y="1590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303177" y="6203376"/>
            <a:ext cx="11357419" cy="2762991"/>
          </a:xfrm>
          <a:custGeom>
            <a:avLst/>
            <a:gdLst/>
            <a:ahLst/>
            <a:cxnLst/>
            <a:rect l="l" t="t" r="r" b="b"/>
            <a:pathLst>
              <a:path w="11357419" h="2762991">
                <a:moveTo>
                  <a:pt x="0" y="0"/>
                </a:moveTo>
                <a:lnTo>
                  <a:pt x="11357419" y="0"/>
                </a:lnTo>
                <a:lnTo>
                  <a:pt x="11357419" y="2762991"/>
                </a:lnTo>
                <a:lnTo>
                  <a:pt x="0" y="2762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87369" y="234414"/>
            <a:ext cx="11854923" cy="142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  <a:spcBef>
                <a:spcPct val="0"/>
              </a:spcBef>
            </a:pPr>
            <a:r>
              <a:rPr lang="en-US" sz="8332" b="1" spc="699">
                <a:solidFill>
                  <a:srgbClr val="775935"/>
                </a:solidFill>
                <a:latin typeface="Cabin Bold"/>
                <a:ea typeface="Cabin Bold"/>
                <a:cs typeface="Cabin Bold"/>
                <a:sym typeface="Cabin Bold"/>
              </a:rPr>
              <a:t>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50790" y="3422155"/>
            <a:ext cx="5861237" cy="147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7"/>
              </a:lnSpc>
            </a:pPr>
            <a:r>
              <a:rPr lang="en-US" sz="3512">
                <a:solidFill>
                  <a:srgbClr val="775935"/>
                </a:solidFill>
                <a:latin typeface="Cabin"/>
                <a:ea typeface="Cabin"/>
                <a:cs typeface="Cabin"/>
                <a:sym typeface="Cabin"/>
              </a:rPr>
              <a:t> If no unvisited city found exit from the loop </a:t>
            </a:r>
          </a:p>
          <a:p>
            <a:pPr algn="l">
              <a:lnSpc>
                <a:spcPts val="1736"/>
              </a:lnSpc>
              <a:spcBef>
                <a:spcPct val="0"/>
              </a:spcBef>
            </a:pPr>
            <a:endParaRPr lang="en-US" sz="3512">
              <a:solidFill>
                <a:srgbClr val="775935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604</Words>
  <Application>Microsoft Office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Arimo</vt:lpstr>
      <vt:lpstr>Public Sans</vt:lpstr>
      <vt:lpstr>EB Garamond</vt:lpstr>
      <vt:lpstr>Cabin</vt:lpstr>
      <vt:lpstr>Cabin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Package Delivery Optimization innovative Cp Project by Aditya Jain &amp; Jiya Patel</dc:title>
  <dc:creator>Aditya Jain</dc:creator>
  <cp:lastModifiedBy>Aditya Jain</cp:lastModifiedBy>
  <cp:revision>2</cp:revision>
  <dcterms:created xsi:type="dcterms:W3CDTF">2006-08-16T00:00:00Z</dcterms:created>
  <dcterms:modified xsi:type="dcterms:W3CDTF">2024-11-26T07:03:33Z</dcterms:modified>
  <dc:identifier>DAGXF62a_Vc</dc:identifier>
</cp:coreProperties>
</file>